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grandir Grand Heavy" charset="1" panose="00000A07000000000000"/>
      <p:regular r:id="rId20"/>
    </p:embeddedFont>
    <p:embeddedFont>
      <p:font typeface="Agrandir Grand Bold" charset="1" panose="00000807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62447" y="4793350"/>
            <a:ext cx="5721112" cy="8229600"/>
          </a:xfrm>
          <a:custGeom>
            <a:avLst/>
            <a:gdLst/>
            <a:ahLst/>
            <a:cxnLst/>
            <a:rect r="r" b="b" t="t" l="l"/>
            <a:pathLst>
              <a:path h="8229600" w="5721112">
                <a:moveTo>
                  <a:pt x="0" y="0"/>
                </a:moveTo>
                <a:lnTo>
                  <a:pt x="5721112" y="0"/>
                </a:lnTo>
                <a:lnTo>
                  <a:pt x="57211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03988">
            <a:off x="12328188" y="-3446098"/>
            <a:ext cx="7919919" cy="8229600"/>
          </a:xfrm>
          <a:custGeom>
            <a:avLst/>
            <a:gdLst/>
            <a:ahLst/>
            <a:cxnLst/>
            <a:rect r="r" b="b" t="t" l="l"/>
            <a:pathLst>
              <a:path h="8229600" w="7919919">
                <a:moveTo>
                  <a:pt x="0" y="0"/>
                </a:moveTo>
                <a:lnTo>
                  <a:pt x="7919919" y="0"/>
                </a:lnTo>
                <a:lnTo>
                  <a:pt x="79199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0298" y="3547938"/>
            <a:ext cx="16627404" cy="299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1"/>
              </a:lnSpc>
            </a:pPr>
            <a:r>
              <a:rPr lang="en-US" sz="4115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Developing an Investment Proposal for a Blockchain-Based Real Estate Transaction Platform</a:t>
            </a:r>
          </a:p>
          <a:p>
            <a:pPr algn="ctr">
              <a:lnSpc>
                <a:spcPts val="576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3789"/>
            <a:ext cx="9559521" cy="61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b="true" sz="3067">
                <a:solidFill>
                  <a:srgbClr val="F8F8F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FINAL: Introduction to Finance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22282" y="8330464"/>
            <a:ext cx="11035420" cy="170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sz="3067" b="true">
                <a:solidFill>
                  <a:srgbClr val="F8F8F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Team members: Alibek Tleubergenov, Beksultan Shaikhy, Imanzhusip Saparbek</a:t>
            </a:r>
          </a:p>
          <a:p>
            <a:pPr algn="ctr">
              <a:lnSpc>
                <a:spcPts val="4293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41468">
            <a:off x="-6234380" y="1832900"/>
            <a:ext cx="8150860" cy="9125572"/>
          </a:xfrm>
          <a:custGeom>
            <a:avLst/>
            <a:gdLst/>
            <a:ahLst/>
            <a:cxnLst/>
            <a:rect r="r" b="b" t="t" l="l"/>
            <a:pathLst>
              <a:path h="9125572" w="8150860">
                <a:moveTo>
                  <a:pt x="0" y="0"/>
                </a:moveTo>
                <a:lnTo>
                  <a:pt x="8150859" y="0"/>
                </a:lnTo>
                <a:lnTo>
                  <a:pt x="8150859" y="9125572"/>
                </a:lnTo>
                <a:lnTo>
                  <a:pt x="0" y="9125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98742" y="2280886"/>
            <a:ext cx="6914491" cy="8229600"/>
          </a:xfrm>
          <a:custGeom>
            <a:avLst/>
            <a:gdLst/>
            <a:ahLst/>
            <a:cxnLst/>
            <a:rect r="r" b="b" t="t" l="l"/>
            <a:pathLst>
              <a:path h="8229600" w="6914491">
                <a:moveTo>
                  <a:pt x="0" y="0"/>
                </a:moveTo>
                <a:lnTo>
                  <a:pt x="6914491" y="0"/>
                </a:lnTo>
                <a:lnTo>
                  <a:pt x="6914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1181" y="1036244"/>
            <a:ext cx="11109796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07/ </a:t>
            </a:r>
          </a:p>
          <a:p>
            <a:pPr algn="l">
              <a:lnSpc>
                <a:spcPts val="6630"/>
              </a:lnSpc>
            </a:pPr>
            <a:r>
              <a:rPr lang="en-US" sz="4736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Team and Advisors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6375" y="4020252"/>
            <a:ext cx="11842826" cy="547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6"/>
              </a:lnSpc>
            </a:pPr>
            <a:r>
              <a:rPr lang="en-US" sz="2547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Core Team:</a:t>
            </a:r>
          </a:p>
          <a:p>
            <a:pPr algn="l" marL="549959" indent="-274979" lvl="1">
              <a:lnSpc>
                <a:spcPts val="3566"/>
              </a:lnSpc>
              <a:buFont typeface="Arial"/>
              <a:buChar char="•"/>
            </a:pPr>
            <a:r>
              <a:rPr lang="en-US" b="true" sz="254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Alibek Tleubergenov: Expertise in b</a:t>
            </a:r>
            <a:r>
              <a:rPr lang="en-US" b="true" sz="254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lockchain development and architecture.</a:t>
            </a:r>
          </a:p>
          <a:p>
            <a:pPr algn="l" marL="549959" indent="-274979" lvl="1">
              <a:lnSpc>
                <a:spcPts val="3566"/>
              </a:lnSpc>
              <a:buFont typeface="Arial"/>
              <a:buChar char="•"/>
            </a:pPr>
            <a:r>
              <a:rPr lang="en-US" b="true" sz="254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Beksultan Shaikhy: Background in real estate technology and finance.</a:t>
            </a:r>
          </a:p>
          <a:p>
            <a:pPr algn="l" marL="549959" indent="-274979" lvl="1">
              <a:lnSpc>
                <a:spcPts val="3566"/>
              </a:lnSpc>
              <a:buFont typeface="Arial"/>
              <a:buChar char="•"/>
            </a:pPr>
            <a:r>
              <a:rPr lang="en-US" b="true" sz="254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Imanzhusip Sap</a:t>
            </a:r>
            <a:r>
              <a:rPr lang="en-US" b="true" sz="254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arbek: Specialist in PropTech strategy and business operations.</a:t>
            </a:r>
          </a:p>
          <a:p>
            <a:pPr algn="l" marL="549959" indent="-274979" lvl="1">
              <a:lnSpc>
                <a:spcPts val="356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4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Advisors: Professionals in blockchain technology, real estate law, and finance who guide BlockEstate’s strategy and</a:t>
            </a:r>
            <a:r>
              <a:rPr lang="en-US" b="true" sz="254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 ensure compliance with regulations.</a:t>
            </a:r>
          </a:p>
          <a:p>
            <a:pPr algn="l">
              <a:lnSpc>
                <a:spcPts val="3566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346420" y="5015280"/>
            <a:ext cx="2676552" cy="3596878"/>
            <a:chOff x="0" y="0"/>
            <a:chExt cx="3663950" cy="4923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608" t="0" r="-608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847238" y="1264844"/>
            <a:ext cx="2676552" cy="3596878"/>
            <a:chOff x="0" y="0"/>
            <a:chExt cx="3663950" cy="4923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5"/>
              <a:stretch>
                <a:fillRect l="-44641" t="-40615" r="-42126" b="-67101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684696" y="1264844"/>
            <a:ext cx="2676552" cy="3596878"/>
            <a:chOff x="0" y="0"/>
            <a:chExt cx="3663950" cy="49237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6"/>
              <a:stretch>
                <a:fillRect l="-608" t="0" r="-608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8F8F8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2137">
            <a:off x="14830755" y="6172200"/>
            <a:ext cx="6914491" cy="8229600"/>
          </a:xfrm>
          <a:custGeom>
            <a:avLst/>
            <a:gdLst/>
            <a:ahLst/>
            <a:cxnLst/>
            <a:rect r="r" b="b" t="t" l="l"/>
            <a:pathLst>
              <a:path h="8229600" w="6914491">
                <a:moveTo>
                  <a:pt x="0" y="0"/>
                </a:moveTo>
                <a:lnTo>
                  <a:pt x="6914490" y="0"/>
                </a:lnTo>
                <a:lnTo>
                  <a:pt x="69144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54829" y="7129501"/>
            <a:ext cx="8150860" cy="9125572"/>
          </a:xfrm>
          <a:custGeom>
            <a:avLst/>
            <a:gdLst/>
            <a:ahLst/>
            <a:cxnLst/>
            <a:rect r="r" b="b" t="t" l="l"/>
            <a:pathLst>
              <a:path h="9125572" w="8150860">
                <a:moveTo>
                  <a:pt x="0" y="0"/>
                </a:moveTo>
                <a:lnTo>
                  <a:pt x="8150860" y="0"/>
                </a:lnTo>
                <a:lnTo>
                  <a:pt x="8150860" y="9125572"/>
                </a:lnTo>
                <a:lnTo>
                  <a:pt x="0" y="9125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65743" y="-2012487"/>
            <a:ext cx="6914491" cy="8229600"/>
          </a:xfrm>
          <a:custGeom>
            <a:avLst/>
            <a:gdLst/>
            <a:ahLst/>
            <a:cxnLst/>
            <a:rect r="r" b="b" t="t" l="l"/>
            <a:pathLst>
              <a:path h="8229600" w="6914491">
                <a:moveTo>
                  <a:pt x="0" y="0"/>
                </a:moveTo>
                <a:lnTo>
                  <a:pt x="6914491" y="0"/>
                </a:lnTo>
                <a:lnTo>
                  <a:pt x="6914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20731"/>
            <a:ext cx="7489900" cy="186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8"/>
              </a:lnSpc>
            </a:pPr>
            <a:r>
              <a:rPr lang="en-US" sz="3377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08/</a:t>
            </a:r>
          </a:p>
          <a:p>
            <a:pPr algn="l">
              <a:lnSpc>
                <a:spcPts val="4728"/>
              </a:lnSpc>
            </a:pPr>
            <a:r>
              <a:rPr lang="en-US" sz="3377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Risk Assessment and Mitigation Strategies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31416" y="2788033"/>
            <a:ext cx="11861533" cy="725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3429" indent="-231714" lvl="1">
              <a:lnSpc>
                <a:spcPts val="3005"/>
              </a:lnSpc>
              <a:buFont typeface="Arial"/>
              <a:buChar char="•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Technical Risks:</a:t>
            </a:r>
          </a:p>
          <a:p>
            <a:pPr algn="l" marL="926857" indent="-308952" lvl="2">
              <a:lnSpc>
                <a:spcPts val="3005"/>
              </a:lnSpc>
              <a:buFont typeface="Arial"/>
              <a:buChar char="⚬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Challenge: Ensuring a secure, scalable platform.</a:t>
            </a:r>
          </a:p>
          <a:p>
            <a:pPr algn="l" marL="926857" indent="-308952" lvl="2">
              <a:lnSpc>
                <a:spcPts val="3005"/>
              </a:lnSpc>
              <a:buFont typeface="Arial"/>
              <a:buChar char="⚬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Mitigation: Employ experienced blockchain developers; conduct regular test</a:t>
            </a: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ing and phased rollouts.</a:t>
            </a:r>
          </a:p>
          <a:p>
            <a:pPr algn="l" marL="463429" indent="-231714" lvl="1">
              <a:lnSpc>
                <a:spcPts val="3005"/>
              </a:lnSpc>
              <a:buFont typeface="Arial"/>
              <a:buChar char="•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Market Risks:</a:t>
            </a:r>
          </a:p>
          <a:p>
            <a:pPr algn="l" marL="926857" indent="-308952" lvl="2">
              <a:lnSpc>
                <a:spcPts val="3005"/>
              </a:lnSpc>
              <a:buFont typeface="Arial"/>
              <a:buChar char="⚬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Challenge: Unc</a:t>
            </a: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ertain market adoption.</a:t>
            </a:r>
          </a:p>
          <a:p>
            <a:pPr algn="l" marL="926857" indent="-308952" lvl="2">
              <a:lnSpc>
                <a:spcPts val="3005"/>
              </a:lnSpc>
              <a:buFont typeface="Arial"/>
              <a:buChar char="⚬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Mitigation: Focused marketing and strategic partnerships to educate users and drive adoption.</a:t>
            </a:r>
          </a:p>
          <a:p>
            <a:pPr algn="l" marL="463429" indent="-231714" lvl="1">
              <a:lnSpc>
                <a:spcPts val="3005"/>
              </a:lnSpc>
              <a:buFont typeface="Arial"/>
              <a:buChar char="•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Operational Risks:</a:t>
            </a:r>
          </a:p>
          <a:p>
            <a:pPr algn="l" marL="926857" indent="-308952" lvl="2">
              <a:lnSpc>
                <a:spcPts val="3005"/>
              </a:lnSpc>
              <a:buFont typeface="Arial"/>
              <a:buChar char="⚬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Chall</a:t>
            </a: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enge: Managing operational growth and maintaining quality.</a:t>
            </a:r>
          </a:p>
          <a:p>
            <a:pPr algn="l" marL="926857" indent="-308952" lvl="2">
              <a:lnSpc>
                <a:spcPts val="3005"/>
              </a:lnSpc>
              <a:buFont typeface="Arial"/>
              <a:buChar char="⚬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Mitigation: Invest in scalable infrastructure and customer support.</a:t>
            </a:r>
          </a:p>
          <a:p>
            <a:pPr algn="l" marL="463429" indent="-231714" lvl="1">
              <a:lnSpc>
                <a:spcPts val="3005"/>
              </a:lnSpc>
              <a:buFont typeface="Arial"/>
              <a:buChar char="•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R</a:t>
            </a: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egulatory Risks:</a:t>
            </a:r>
          </a:p>
          <a:p>
            <a:pPr algn="l" marL="926857" indent="-308952" lvl="2">
              <a:lnSpc>
                <a:spcPts val="3005"/>
              </a:lnSpc>
              <a:buFont typeface="Arial"/>
              <a:buChar char="⚬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Challenge: Adherence to real estate and data privacy regulations.</a:t>
            </a:r>
          </a:p>
          <a:p>
            <a:pPr algn="l" marL="926857" indent="-308952" lvl="2">
              <a:lnSpc>
                <a:spcPts val="3005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Mitigation: Legal advisors ensure compl</a:t>
            </a:r>
            <a:r>
              <a:rPr lang="en-US" b="true" sz="214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iance; use of a consortium blockchain for privacy.</a:t>
            </a:r>
          </a:p>
          <a:p>
            <a:pPr algn="l">
              <a:lnSpc>
                <a:spcPts val="30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53050">
            <a:off x="-3308835" y="5926832"/>
            <a:ext cx="4934050" cy="8229600"/>
          </a:xfrm>
          <a:custGeom>
            <a:avLst/>
            <a:gdLst/>
            <a:ahLst/>
            <a:cxnLst/>
            <a:rect r="r" b="b" t="t" l="l"/>
            <a:pathLst>
              <a:path h="8229600" w="4934050">
                <a:moveTo>
                  <a:pt x="0" y="0"/>
                </a:moveTo>
                <a:lnTo>
                  <a:pt x="4934050" y="0"/>
                </a:lnTo>
                <a:lnTo>
                  <a:pt x="4934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256111">
            <a:off x="15867772" y="3586086"/>
            <a:ext cx="3246253" cy="9682790"/>
          </a:xfrm>
          <a:custGeom>
            <a:avLst/>
            <a:gdLst/>
            <a:ahLst/>
            <a:cxnLst/>
            <a:rect r="r" b="b" t="t" l="l"/>
            <a:pathLst>
              <a:path h="9682790" w="3246253">
                <a:moveTo>
                  <a:pt x="0" y="0"/>
                </a:moveTo>
                <a:lnTo>
                  <a:pt x="3246254" y="0"/>
                </a:lnTo>
                <a:lnTo>
                  <a:pt x="3246254" y="9682791"/>
                </a:lnTo>
                <a:lnTo>
                  <a:pt x="0" y="9682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9663" y="731670"/>
            <a:ext cx="7734117" cy="203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3700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09/</a:t>
            </a:r>
          </a:p>
          <a:p>
            <a:pPr algn="l">
              <a:lnSpc>
                <a:spcPts val="5181"/>
              </a:lnSpc>
            </a:pPr>
            <a:r>
              <a:rPr lang="en-US" sz="3700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Call to Action for Investors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70029" y="2988179"/>
            <a:ext cx="13375201" cy="684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0092" indent="-215046" lvl="1">
              <a:lnSpc>
                <a:spcPts val="3844"/>
              </a:lnSpc>
              <a:buFont typeface="Arial"/>
              <a:buChar char="•"/>
            </a:pPr>
            <a:r>
              <a:rPr lang="en-US" b="true" sz="1992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Why Invest in BlockEstate?</a:t>
            </a:r>
          </a:p>
          <a:p>
            <a:pPr algn="l" marL="860183" indent="-286728" lvl="2">
              <a:lnSpc>
                <a:spcPts val="3844"/>
              </a:lnSpc>
              <a:buFont typeface="Arial"/>
              <a:buChar char="⚬"/>
            </a:pPr>
            <a:r>
              <a:rPr lang="en-US" b="true" sz="1992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High Market Potential: Real estate is a vast, growing industry in need of modernization.</a:t>
            </a:r>
          </a:p>
          <a:p>
            <a:pPr algn="l" marL="860183" indent="-286728" lvl="2">
              <a:lnSpc>
                <a:spcPts val="3844"/>
              </a:lnSpc>
              <a:buFont typeface="Arial"/>
              <a:buChar char="⚬"/>
            </a:pPr>
            <a:r>
              <a:rPr lang="en-US" b="true" sz="1992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Scalable and Sustainable Revenue Model: Diverse income streams support steady growth and adaptability.</a:t>
            </a:r>
          </a:p>
          <a:p>
            <a:pPr algn="l" marL="860183" indent="-286728" lvl="2">
              <a:lnSpc>
                <a:spcPts val="3844"/>
              </a:lnSpc>
              <a:buFont typeface="Arial"/>
              <a:buChar char="⚬"/>
            </a:pPr>
            <a:r>
              <a:rPr lang="en-US" b="true" sz="1992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F</a:t>
            </a:r>
            <a:r>
              <a:rPr lang="en-US" b="true" sz="1992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irst-Mover Advantage: Blockchain technology in real estate is still emerging, allowing BlockEstate to establish itself as a leader.</a:t>
            </a:r>
          </a:p>
          <a:p>
            <a:pPr algn="l" marL="860183" indent="-286728" lvl="2">
              <a:lnSpc>
                <a:spcPts val="3844"/>
              </a:lnSpc>
              <a:buFont typeface="Arial"/>
              <a:buChar char="⚬"/>
            </a:pPr>
            <a:r>
              <a:rPr lang="en-US" b="true" sz="1992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Social Impact: BlockEstate democratizes access to real estate investment through tokenization and fractional ownership.</a:t>
            </a:r>
          </a:p>
          <a:p>
            <a:pPr algn="l" marL="430092" indent="-215046" lvl="1">
              <a:lnSpc>
                <a:spcPts val="3844"/>
              </a:lnSpc>
              <a:buFont typeface="Arial"/>
              <a:buChar char="•"/>
            </a:pPr>
            <a:r>
              <a:rPr lang="en-US" b="true" sz="1992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N</a:t>
            </a:r>
            <a:r>
              <a:rPr lang="en-US" b="true" sz="1992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ext Steps:</a:t>
            </a:r>
          </a:p>
          <a:p>
            <a:pPr algn="l" marL="860183" indent="-286728" lvl="2">
              <a:lnSpc>
                <a:spcPts val="3844"/>
              </a:lnSpc>
              <a:buFont typeface="Arial"/>
              <a:buChar char="⚬"/>
            </a:pPr>
            <a:r>
              <a:rPr lang="en-US" b="true" sz="1992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Invitation to Invest: Join us in transforming the real estate market with a cutting-edge blockchain solution.</a:t>
            </a:r>
          </a:p>
          <a:p>
            <a:pPr algn="l" marL="860183" indent="-286728" lvl="2">
              <a:lnSpc>
                <a:spcPts val="3844"/>
              </a:lnSpc>
              <a:buFont typeface="Arial"/>
              <a:buChar char="⚬"/>
            </a:pPr>
            <a:r>
              <a:rPr lang="en-US" b="true" sz="1992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Potential Returns: Early investors stand to benefit from BlockEstate’s projected growth and future market expansion.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139016" y="-5937368"/>
            <a:ext cx="8150860" cy="9125572"/>
          </a:xfrm>
          <a:custGeom>
            <a:avLst/>
            <a:gdLst/>
            <a:ahLst/>
            <a:cxnLst/>
            <a:rect r="r" b="b" t="t" l="l"/>
            <a:pathLst>
              <a:path h="9125572" w="8150860">
                <a:moveTo>
                  <a:pt x="0" y="0"/>
                </a:moveTo>
                <a:lnTo>
                  <a:pt x="8150860" y="0"/>
                </a:lnTo>
                <a:lnTo>
                  <a:pt x="8150860" y="9125572"/>
                </a:lnTo>
                <a:lnTo>
                  <a:pt x="0" y="91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16028" y="356606"/>
            <a:ext cx="6084047" cy="8229600"/>
          </a:xfrm>
          <a:custGeom>
            <a:avLst/>
            <a:gdLst/>
            <a:ahLst/>
            <a:cxnLst/>
            <a:rect r="r" b="b" t="t" l="l"/>
            <a:pathLst>
              <a:path h="8229600" w="6084047">
                <a:moveTo>
                  <a:pt x="0" y="0"/>
                </a:moveTo>
                <a:lnTo>
                  <a:pt x="6084047" y="0"/>
                </a:lnTo>
                <a:lnTo>
                  <a:pt x="60840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56142" y="-1864240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0" y="0"/>
                </a:lnTo>
                <a:lnTo>
                  <a:pt x="54134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96" y="6466108"/>
            <a:ext cx="6257858" cy="8229600"/>
          </a:xfrm>
          <a:custGeom>
            <a:avLst/>
            <a:gdLst/>
            <a:ahLst/>
            <a:cxnLst/>
            <a:rect r="r" b="b" t="t" l="l"/>
            <a:pathLst>
              <a:path h="8229600" w="6257858">
                <a:moveTo>
                  <a:pt x="0" y="0"/>
                </a:moveTo>
                <a:lnTo>
                  <a:pt x="6257857" y="0"/>
                </a:lnTo>
                <a:lnTo>
                  <a:pt x="62578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751281" y="800100"/>
            <a:ext cx="5508019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30"/>
              </a:lnSpc>
            </a:pPr>
            <a:r>
              <a:rPr lang="en-US" sz="4736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010/</a:t>
            </a:r>
          </a:p>
          <a:p>
            <a:pPr algn="r">
              <a:lnSpc>
                <a:spcPts val="6630"/>
              </a:lnSpc>
            </a:pPr>
            <a:r>
              <a:rPr lang="en-US" b="true" sz="4736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7275" y="3243847"/>
            <a:ext cx="7717195" cy="5657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66"/>
              </a:lnSpc>
            </a:pPr>
            <a:r>
              <a:rPr lang="en-US" b="true" sz="226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In conclusion, BlockEstate is set to transform real estate transactions by making them faster, more affordable, and secure through blockchain technology. With a diverse revenue model, a focus on compliance, and unique features like smart contracts and tokenized ownership, BlockEstate stands out in a competitive market. We invite investors to join us in revolutionizing the real estate industry, tapping into a high-growth opportunity with the potential for substantial returns.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5622" y="3147619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5" y="0"/>
                </a:lnTo>
                <a:lnTo>
                  <a:pt x="68027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42096" y="-721432"/>
            <a:ext cx="5413410" cy="8229600"/>
          </a:xfrm>
          <a:custGeom>
            <a:avLst/>
            <a:gdLst/>
            <a:ahLst/>
            <a:cxnLst/>
            <a:rect r="r" b="b" t="t" l="l"/>
            <a:pathLst>
              <a:path h="8229600" w="5413410">
                <a:moveTo>
                  <a:pt x="0" y="0"/>
                </a:moveTo>
                <a:lnTo>
                  <a:pt x="5413411" y="0"/>
                </a:lnTo>
                <a:lnTo>
                  <a:pt x="54134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1040" y="4297628"/>
            <a:ext cx="16985919" cy="13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4"/>
              </a:lnSpc>
            </a:pPr>
            <a:r>
              <a:rPr lang="en-US" b="true" sz="6895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Thanks for your attention!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76316" y="9105900"/>
            <a:ext cx="7335368" cy="61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b="true" sz="3067">
                <a:solidFill>
                  <a:srgbClr val="F8F8F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Introduction to Finance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23118" y="643789"/>
            <a:ext cx="5441764" cy="617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b="true" sz="3067">
                <a:solidFill>
                  <a:srgbClr val="F8F8F8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FINAL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6416" y="3464107"/>
            <a:ext cx="8150860" cy="9125572"/>
          </a:xfrm>
          <a:custGeom>
            <a:avLst/>
            <a:gdLst/>
            <a:ahLst/>
            <a:cxnLst/>
            <a:rect r="r" b="b" t="t" l="l"/>
            <a:pathLst>
              <a:path h="9125572" w="8150860">
                <a:moveTo>
                  <a:pt x="0" y="0"/>
                </a:moveTo>
                <a:lnTo>
                  <a:pt x="8150860" y="0"/>
                </a:lnTo>
                <a:lnTo>
                  <a:pt x="8150860" y="9125572"/>
                </a:lnTo>
                <a:lnTo>
                  <a:pt x="0" y="9125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65586" y="-2712389"/>
            <a:ext cx="6914491" cy="8229600"/>
          </a:xfrm>
          <a:custGeom>
            <a:avLst/>
            <a:gdLst/>
            <a:ahLst/>
            <a:cxnLst/>
            <a:rect r="r" b="b" t="t" l="l"/>
            <a:pathLst>
              <a:path h="8229600" w="6914491">
                <a:moveTo>
                  <a:pt x="0" y="0"/>
                </a:moveTo>
                <a:lnTo>
                  <a:pt x="6914491" y="0"/>
                </a:lnTo>
                <a:lnTo>
                  <a:pt x="6914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62922" y="800100"/>
            <a:ext cx="5992846" cy="94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97579" y="1110817"/>
            <a:ext cx="10125252" cy="869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01/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Introduction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02/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Problem Statement and Market Opportunity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03/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Solution Overview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04/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Business Model and Revenue Streams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05/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Market Analysis and Competitive Landscape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06/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Financial Projections and Funding Requirements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07/ 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Team and Advisors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08/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Risk Assessment and Mitigation Strategies’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09/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Call to Action for Investors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010/</a:t>
            </a:r>
          </a:p>
          <a:p>
            <a:pPr algn="l">
              <a:lnSpc>
                <a:spcPts val="3273"/>
              </a:lnSpc>
            </a:pPr>
            <a:r>
              <a:rPr lang="en-US" sz="2338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Conclusion</a:t>
            </a:r>
          </a:p>
          <a:p>
            <a:pPr algn="l">
              <a:lnSpc>
                <a:spcPts val="327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86403" y="-1003702"/>
            <a:ext cx="4084470" cy="8229600"/>
          </a:xfrm>
          <a:custGeom>
            <a:avLst/>
            <a:gdLst/>
            <a:ahLst/>
            <a:cxnLst/>
            <a:rect r="r" b="b" t="t" l="l"/>
            <a:pathLst>
              <a:path h="8229600" w="4084470">
                <a:moveTo>
                  <a:pt x="0" y="0"/>
                </a:moveTo>
                <a:lnTo>
                  <a:pt x="4084470" y="0"/>
                </a:lnTo>
                <a:lnTo>
                  <a:pt x="40844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85652" y="2624740"/>
            <a:ext cx="6802775" cy="8229600"/>
          </a:xfrm>
          <a:custGeom>
            <a:avLst/>
            <a:gdLst/>
            <a:ahLst/>
            <a:cxnLst/>
            <a:rect r="r" b="b" t="t" l="l"/>
            <a:pathLst>
              <a:path h="8229600" w="6802775">
                <a:moveTo>
                  <a:pt x="0" y="0"/>
                </a:moveTo>
                <a:lnTo>
                  <a:pt x="6802775" y="0"/>
                </a:lnTo>
                <a:lnTo>
                  <a:pt x="68027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23612" y="668713"/>
            <a:ext cx="7240776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01/</a:t>
            </a:r>
          </a:p>
          <a:p>
            <a:pPr algn="ctr">
              <a:lnSpc>
                <a:spcPts val="6630"/>
              </a:lnSpc>
            </a:pPr>
            <a:r>
              <a:rPr lang="en-US" b="true" sz="4736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08514" y="3381824"/>
            <a:ext cx="13870971" cy="624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4"/>
              </a:lnSpc>
            </a:pPr>
            <a:r>
              <a:rPr lang="en-US" sz="2931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Overview: </a:t>
            </a:r>
          </a:p>
          <a:p>
            <a:pPr algn="l" marL="632945" indent="-316473" lvl="1">
              <a:lnSpc>
                <a:spcPts val="4104"/>
              </a:lnSpc>
              <a:buFont typeface="Arial"/>
              <a:buChar char="•"/>
            </a:pPr>
            <a:r>
              <a:rPr lang="en-US" b="true" sz="293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BlockEstate is a platform designed to streamline real estate transactions using blockchain technology. By reducing reliance on intermediaries and ensuring transparency, BlockEstate aims to make real estate transactions faster, cheaper, and more secure.</a:t>
            </a:r>
          </a:p>
          <a:p>
            <a:pPr algn="l">
              <a:lnSpc>
                <a:spcPts val="4104"/>
              </a:lnSpc>
            </a:pPr>
            <a:r>
              <a:rPr lang="en-US" b="true" sz="293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Objective: </a:t>
            </a:r>
          </a:p>
          <a:p>
            <a:pPr algn="l" marL="632945" indent="-316473" lvl="1">
              <a:lnSpc>
                <a:spcPts val="4104"/>
              </a:lnSpc>
              <a:buFont typeface="Arial"/>
              <a:buChar char="•"/>
            </a:pPr>
            <a:r>
              <a:rPr lang="en-US" b="true" sz="293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To attract investment for further development and expansion of BlockEstate in the growing PropTech space.</a:t>
            </a:r>
          </a:p>
          <a:p>
            <a:pPr algn="l">
              <a:lnSpc>
                <a:spcPts val="410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9561" y="4376033"/>
            <a:ext cx="8150860" cy="9125572"/>
          </a:xfrm>
          <a:custGeom>
            <a:avLst/>
            <a:gdLst/>
            <a:ahLst/>
            <a:cxnLst/>
            <a:rect r="r" b="b" t="t" l="l"/>
            <a:pathLst>
              <a:path h="9125572" w="8150860">
                <a:moveTo>
                  <a:pt x="0" y="0"/>
                </a:moveTo>
                <a:lnTo>
                  <a:pt x="8150860" y="0"/>
                </a:lnTo>
                <a:lnTo>
                  <a:pt x="8150860" y="9125572"/>
                </a:lnTo>
                <a:lnTo>
                  <a:pt x="0" y="9125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30065" y="-219349"/>
            <a:ext cx="6914491" cy="8229600"/>
          </a:xfrm>
          <a:custGeom>
            <a:avLst/>
            <a:gdLst/>
            <a:ahLst/>
            <a:cxnLst/>
            <a:rect r="r" b="b" t="t" l="l"/>
            <a:pathLst>
              <a:path h="8229600" w="6914491">
                <a:moveTo>
                  <a:pt x="0" y="0"/>
                </a:moveTo>
                <a:lnTo>
                  <a:pt x="6914491" y="0"/>
                </a:lnTo>
                <a:lnTo>
                  <a:pt x="6914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27789"/>
            <a:ext cx="6726433" cy="231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8"/>
              </a:lnSpc>
            </a:pPr>
            <a:r>
              <a:rPr lang="en-US" sz="3156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02/</a:t>
            </a:r>
          </a:p>
          <a:p>
            <a:pPr algn="l">
              <a:lnSpc>
                <a:spcPts val="4418"/>
              </a:lnSpc>
            </a:pPr>
            <a:r>
              <a:rPr lang="en-US" sz="3156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Problem Statement and Market Opportunity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71299" y="2339945"/>
            <a:ext cx="11454646" cy="701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2315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Problem Statement:</a:t>
            </a:r>
          </a:p>
          <a:p>
            <a:pPr algn="l" marL="499984" indent="-249992" lvl="1">
              <a:lnSpc>
                <a:spcPts val="3242"/>
              </a:lnSpc>
              <a:buFont typeface="Arial"/>
              <a:buChar char="•"/>
            </a:pPr>
            <a:r>
              <a:rPr lang="en-US" b="true" sz="231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Tr</a:t>
            </a:r>
            <a:r>
              <a:rPr lang="en-US" b="true" sz="231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aditional real estate transactions are often delayed, costly, and prone to fraud.</a:t>
            </a:r>
          </a:p>
          <a:p>
            <a:pPr algn="l" marL="499984" indent="-249992" lvl="1">
              <a:lnSpc>
                <a:spcPts val="3242"/>
              </a:lnSpc>
              <a:buFont typeface="Arial"/>
              <a:buChar char="•"/>
            </a:pPr>
            <a:r>
              <a:rPr lang="en-US" b="true" sz="231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Current systems rely on multiple intermediaries (agents, title companies, etc.), which increases costs and risks.</a:t>
            </a:r>
          </a:p>
          <a:p>
            <a:pPr algn="l" marL="499984" indent="-249992" lvl="1">
              <a:lnSpc>
                <a:spcPts val="3242"/>
              </a:lnSpc>
              <a:buFont typeface="Arial"/>
              <a:buChar char="•"/>
            </a:pPr>
            <a:r>
              <a:rPr lang="en-US" b="true" sz="231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Real estate fraud cases are rising, with identity theft, title fraud, and double-selling being common issues.</a:t>
            </a:r>
          </a:p>
          <a:p>
            <a:pPr algn="l">
              <a:lnSpc>
                <a:spcPts val="3242"/>
              </a:lnSpc>
            </a:pPr>
            <a:r>
              <a:rPr lang="en-US" sz="2315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Market Opportunity:</a:t>
            </a:r>
          </a:p>
          <a:p>
            <a:pPr algn="l" marL="499984" indent="-249992" lvl="1">
              <a:lnSpc>
                <a:spcPts val="3242"/>
              </a:lnSpc>
              <a:buFont typeface="Arial"/>
              <a:buChar char="•"/>
            </a:pPr>
            <a:r>
              <a:rPr lang="en-US" b="true" sz="231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Global real estate is a $280+ trillion market with a growing demand for technology-driven solutions.</a:t>
            </a:r>
          </a:p>
          <a:p>
            <a:pPr algn="l" marL="499984" indent="-249992" lvl="1">
              <a:lnSpc>
                <a:spcPts val="3242"/>
              </a:lnSpc>
              <a:buFont typeface="Arial"/>
              <a:buChar char="•"/>
            </a:pPr>
            <a:r>
              <a:rPr lang="en-US" b="true" sz="231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Increasing acceptance of blockchain and digital solutions within the industry presents a clear opportunity for a platform like BlockEstate.</a:t>
            </a:r>
          </a:p>
          <a:p>
            <a:pPr algn="l" marL="499984" indent="-249992" lvl="1">
              <a:lnSpc>
                <a:spcPts val="3242"/>
              </a:lnSpc>
              <a:buFont typeface="Arial"/>
              <a:buChar char="•"/>
            </a:pPr>
            <a:r>
              <a:rPr lang="en-US" b="true" sz="231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High potential for adoption among tech-savvy users and professionals seeking cost-effective, transparent alternatives.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99321">
            <a:off x="10157922" y="7615572"/>
            <a:ext cx="6914491" cy="8229600"/>
          </a:xfrm>
          <a:custGeom>
            <a:avLst/>
            <a:gdLst/>
            <a:ahLst/>
            <a:cxnLst/>
            <a:rect r="r" b="b" t="t" l="l"/>
            <a:pathLst>
              <a:path h="8229600" w="6914491">
                <a:moveTo>
                  <a:pt x="0" y="0"/>
                </a:moveTo>
                <a:lnTo>
                  <a:pt x="6914491" y="0"/>
                </a:lnTo>
                <a:lnTo>
                  <a:pt x="6914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34876" y="6842970"/>
            <a:ext cx="8150860" cy="9125572"/>
          </a:xfrm>
          <a:custGeom>
            <a:avLst/>
            <a:gdLst/>
            <a:ahLst/>
            <a:cxnLst/>
            <a:rect r="r" b="b" t="t" l="l"/>
            <a:pathLst>
              <a:path h="9125572" w="8150860">
                <a:moveTo>
                  <a:pt x="0" y="0"/>
                </a:moveTo>
                <a:lnTo>
                  <a:pt x="8150859" y="0"/>
                </a:lnTo>
                <a:lnTo>
                  <a:pt x="8150859" y="9125572"/>
                </a:lnTo>
                <a:lnTo>
                  <a:pt x="0" y="9125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52749" y="-2132051"/>
            <a:ext cx="6914491" cy="8229600"/>
          </a:xfrm>
          <a:custGeom>
            <a:avLst/>
            <a:gdLst/>
            <a:ahLst/>
            <a:cxnLst/>
            <a:rect r="r" b="b" t="t" l="l"/>
            <a:pathLst>
              <a:path h="8229600" w="6914491">
                <a:moveTo>
                  <a:pt x="0" y="0"/>
                </a:moveTo>
                <a:lnTo>
                  <a:pt x="6914491" y="0"/>
                </a:lnTo>
                <a:lnTo>
                  <a:pt x="6914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2206"/>
            <a:ext cx="10502129" cy="17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0"/>
              </a:lnSpc>
            </a:pPr>
            <a:r>
              <a:rPr lang="en-US" sz="4736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03/</a:t>
            </a:r>
          </a:p>
          <a:p>
            <a:pPr algn="l">
              <a:lnSpc>
                <a:spcPts val="6630"/>
              </a:lnSpc>
            </a:pPr>
            <a:r>
              <a:rPr lang="en-US" sz="4736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Solution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1994" y="2572712"/>
            <a:ext cx="14137306" cy="731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1077" indent="-295538" lvl="1">
              <a:lnSpc>
                <a:spcPts val="3832"/>
              </a:lnSpc>
              <a:buFont typeface="Arial"/>
              <a:buChar char="•"/>
            </a:pPr>
            <a:r>
              <a:rPr lang="en-US" b="true" sz="273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Overview of</a:t>
            </a:r>
            <a:r>
              <a:rPr lang="en-US" b="true" sz="273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 BlockEstate’s Solution:</a:t>
            </a:r>
          </a:p>
          <a:p>
            <a:pPr algn="l" marL="591077" indent="-295538" lvl="1">
              <a:lnSpc>
                <a:spcPts val="3832"/>
              </a:lnSpc>
              <a:buFont typeface="Arial"/>
              <a:buChar char="•"/>
            </a:pPr>
            <a:r>
              <a:rPr lang="en-US" b="true" sz="273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Smart Contracts: Automates processes, reducing the need for intermediaries and minimizing human error.</a:t>
            </a:r>
          </a:p>
          <a:p>
            <a:pPr algn="l" marL="591077" indent="-295538" lvl="1">
              <a:lnSpc>
                <a:spcPts val="3832"/>
              </a:lnSpc>
              <a:buFont typeface="Arial"/>
              <a:buChar char="•"/>
            </a:pPr>
            <a:r>
              <a:rPr lang="en-US" b="true" sz="273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Decentralized </a:t>
            </a:r>
            <a:r>
              <a:rPr lang="en-US" b="true" sz="273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Digital Identities: Ensures only verified participants can transact, reducing fraud risk.</a:t>
            </a:r>
          </a:p>
          <a:p>
            <a:pPr algn="l" marL="591077" indent="-295538" lvl="1">
              <a:lnSpc>
                <a:spcPts val="3832"/>
              </a:lnSpc>
              <a:buFont typeface="Arial"/>
              <a:buChar char="•"/>
            </a:pPr>
            <a:r>
              <a:rPr lang="en-US" b="true" sz="273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Immutable Ledger: Uses blockchain to create unalterable property records, enhancing transparency.</a:t>
            </a:r>
          </a:p>
          <a:p>
            <a:pPr algn="l" marL="591077" indent="-295538" lvl="1">
              <a:lnSpc>
                <a:spcPts val="38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Tokenized Ownership: Enables fractional ownership, allowing more individuals to invest in real estate</a:t>
            </a:r>
            <a:r>
              <a:rPr lang="en-US" b="true" sz="273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 through tokenization.</a:t>
            </a:r>
          </a:p>
          <a:p>
            <a:pPr algn="l" marL="591077" indent="-295538" lvl="1">
              <a:lnSpc>
                <a:spcPts val="38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Benefits:</a:t>
            </a:r>
          </a:p>
          <a:p>
            <a:pPr algn="l" marL="591077" indent="-295538" lvl="1">
              <a:lnSpc>
                <a:spcPts val="38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Faster, cheaper, and more secure transactions.</a:t>
            </a:r>
          </a:p>
          <a:p>
            <a:pPr algn="l" marL="591077" indent="-295538" lvl="1">
              <a:lnSpc>
                <a:spcPts val="38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37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Broader access to real estate investments through fractional ownership.</a:t>
            </a:r>
          </a:p>
          <a:p>
            <a:pPr algn="l">
              <a:lnSpc>
                <a:spcPts val="38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87199">
            <a:off x="-2036912" y="5333880"/>
            <a:ext cx="4934050" cy="8229600"/>
          </a:xfrm>
          <a:custGeom>
            <a:avLst/>
            <a:gdLst/>
            <a:ahLst/>
            <a:cxnLst/>
            <a:rect r="r" b="b" t="t" l="l"/>
            <a:pathLst>
              <a:path h="8229600" w="4934050">
                <a:moveTo>
                  <a:pt x="0" y="0"/>
                </a:moveTo>
                <a:lnTo>
                  <a:pt x="4934051" y="0"/>
                </a:lnTo>
                <a:lnTo>
                  <a:pt x="49340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55447">
            <a:off x="13757109" y="4699903"/>
            <a:ext cx="3246253" cy="9682790"/>
          </a:xfrm>
          <a:custGeom>
            <a:avLst/>
            <a:gdLst/>
            <a:ahLst/>
            <a:cxnLst/>
            <a:rect r="r" b="b" t="t" l="l"/>
            <a:pathLst>
              <a:path h="9682790" w="3246253">
                <a:moveTo>
                  <a:pt x="0" y="0"/>
                </a:moveTo>
                <a:lnTo>
                  <a:pt x="3246253" y="0"/>
                </a:lnTo>
                <a:lnTo>
                  <a:pt x="3246253" y="9682790"/>
                </a:lnTo>
                <a:lnTo>
                  <a:pt x="0" y="968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5694" y="442363"/>
            <a:ext cx="7990232" cy="222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4021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04/</a:t>
            </a:r>
          </a:p>
          <a:p>
            <a:pPr algn="l">
              <a:lnSpc>
                <a:spcPts val="5630"/>
              </a:lnSpc>
            </a:pPr>
            <a:r>
              <a:rPr lang="en-US" sz="4021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Business Model and Revenue Streams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1739" y="2925563"/>
            <a:ext cx="15448374" cy="700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  <a:spcBef>
                <a:spcPct val="0"/>
              </a:spcBef>
            </a:pPr>
            <a:r>
              <a:rPr lang="en-US" b="true" sz="303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Revenue</a:t>
            </a:r>
            <a:r>
              <a:rPr lang="en-US" b="true" sz="303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 Streams:</a:t>
            </a:r>
          </a:p>
          <a:p>
            <a:pPr algn="l" marL="655489" indent="-327744" lvl="1">
              <a:lnSpc>
                <a:spcPts val="425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3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Transaction Fees: Low transaction fees are charged per completed transaction, providing a steady revenue source.</a:t>
            </a:r>
          </a:p>
          <a:p>
            <a:pPr algn="l" marL="655489" indent="-327744" lvl="1">
              <a:lnSpc>
                <a:spcPts val="425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3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Professional Subscriptions: Real estate professionals can subscribe to access premium tools and analytics.</a:t>
            </a:r>
          </a:p>
          <a:p>
            <a:pPr algn="l" marL="655489" indent="-327744" lvl="1">
              <a:lnSpc>
                <a:spcPts val="425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3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Premium Services: Optional services, such as legal document generation and escrow, offer added functionality for users.</a:t>
            </a:r>
          </a:p>
          <a:p>
            <a:pPr algn="l">
              <a:lnSpc>
                <a:spcPts val="4250"/>
              </a:lnSpc>
              <a:spcBef>
                <a:spcPct val="0"/>
              </a:spcBef>
            </a:pPr>
            <a:r>
              <a:rPr lang="en-US" b="true" sz="303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Target Users:</a:t>
            </a:r>
          </a:p>
          <a:p>
            <a:pPr algn="l" marL="655489" indent="-327744" lvl="1">
              <a:lnSpc>
                <a:spcPts val="425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36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Individual buyers and sellers, real estate professionals (agents, brokers), and institutional investors.</a:t>
            </a:r>
          </a:p>
          <a:p>
            <a:pPr algn="l">
              <a:lnSpc>
                <a:spcPts val="425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6756558">
            <a:off x="16014610" y="-3598947"/>
            <a:ext cx="3246253" cy="9682790"/>
          </a:xfrm>
          <a:custGeom>
            <a:avLst/>
            <a:gdLst/>
            <a:ahLst/>
            <a:cxnLst/>
            <a:rect r="r" b="b" t="t" l="l"/>
            <a:pathLst>
              <a:path h="9682790" w="3246253">
                <a:moveTo>
                  <a:pt x="0" y="0"/>
                </a:moveTo>
                <a:lnTo>
                  <a:pt x="3246253" y="0"/>
                </a:lnTo>
                <a:lnTo>
                  <a:pt x="3246253" y="9682790"/>
                </a:lnTo>
                <a:lnTo>
                  <a:pt x="0" y="968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44096" y="442363"/>
            <a:ext cx="7990232" cy="80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4021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BUSINESS PROCESS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987199">
            <a:off x="-2036912" y="5333880"/>
            <a:ext cx="4934050" cy="8229600"/>
          </a:xfrm>
          <a:custGeom>
            <a:avLst/>
            <a:gdLst/>
            <a:ahLst/>
            <a:cxnLst/>
            <a:rect r="r" b="b" t="t" l="l"/>
            <a:pathLst>
              <a:path h="8229600" w="4934050">
                <a:moveTo>
                  <a:pt x="0" y="0"/>
                </a:moveTo>
                <a:lnTo>
                  <a:pt x="4934051" y="0"/>
                </a:lnTo>
                <a:lnTo>
                  <a:pt x="49340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55447">
            <a:off x="13757109" y="4699903"/>
            <a:ext cx="3246253" cy="9682790"/>
          </a:xfrm>
          <a:custGeom>
            <a:avLst/>
            <a:gdLst/>
            <a:ahLst/>
            <a:cxnLst/>
            <a:rect r="r" b="b" t="t" l="l"/>
            <a:pathLst>
              <a:path h="9682790" w="3246253">
                <a:moveTo>
                  <a:pt x="0" y="0"/>
                </a:moveTo>
                <a:lnTo>
                  <a:pt x="3246253" y="0"/>
                </a:lnTo>
                <a:lnTo>
                  <a:pt x="3246253" y="9682790"/>
                </a:lnTo>
                <a:lnTo>
                  <a:pt x="0" y="968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756558">
            <a:off x="16014610" y="-3598947"/>
            <a:ext cx="3246253" cy="9682790"/>
          </a:xfrm>
          <a:custGeom>
            <a:avLst/>
            <a:gdLst/>
            <a:ahLst/>
            <a:cxnLst/>
            <a:rect r="r" b="b" t="t" l="l"/>
            <a:pathLst>
              <a:path h="9682790" w="3246253">
                <a:moveTo>
                  <a:pt x="0" y="0"/>
                </a:moveTo>
                <a:lnTo>
                  <a:pt x="3246253" y="0"/>
                </a:lnTo>
                <a:lnTo>
                  <a:pt x="3246253" y="9682790"/>
                </a:lnTo>
                <a:lnTo>
                  <a:pt x="0" y="9682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9482" y="1028700"/>
            <a:ext cx="16609036" cy="8698983"/>
          </a:xfrm>
          <a:custGeom>
            <a:avLst/>
            <a:gdLst/>
            <a:ahLst/>
            <a:cxnLst/>
            <a:rect r="r" b="b" t="t" l="l"/>
            <a:pathLst>
              <a:path h="8698983" w="16609036">
                <a:moveTo>
                  <a:pt x="0" y="0"/>
                </a:moveTo>
                <a:lnTo>
                  <a:pt x="16609036" y="0"/>
                </a:lnTo>
                <a:lnTo>
                  <a:pt x="16609036" y="8698983"/>
                </a:lnTo>
                <a:lnTo>
                  <a:pt x="0" y="8698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08972" y="228615"/>
            <a:ext cx="6470056" cy="80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0"/>
              </a:lnSpc>
            </a:pPr>
            <a:r>
              <a:rPr lang="en-US" sz="4021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Business process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353050">
            <a:off x="-3308835" y="5926832"/>
            <a:ext cx="4934050" cy="8229600"/>
          </a:xfrm>
          <a:custGeom>
            <a:avLst/>
            <a:gdLst/>
            <a:ahLst/>
            <a:cxnLst/>
            <a:rect r="r" b="b" t="t" l="l"/>
            <a:pathLst>
              <a:path h="8229600" w="4934050">
                <a:moveTo>
                  <a:pt x="0" y="0"/>
                </a:moveTo>
                <a:lnTo>
                  <a:pt x="4934050" y="0"/>
                </a:lnTo>
                <a:lnTo>
                  <a:pt x="4934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256111">
            <a:off x="15867772" y="3586086"/>
            <a:ext cx="3246253" cy="9682790"/>
          </a:xfrm>
          <a:custGeom>
            <a:avLst/>
            <a:gdLst/>
            <a:ahLst/>
            <a:cxnLst/>
            <a:rect r="r" b="b" t="t" l="l"/>
            <a:pathLst>
              <a:path h="9682790" w="3246253">
                <a:moveTo>
                  <a:pt x="0" y="0"/>
                </a:moveTo>
                <a:lnTo>
                  <a:pt x="3246254" y="0"/>
                </a:lnTo>
                <a:lnTo>
                  <a:pt x="3246254" y="9682791"/>
                </a:lnTo>
                <a:lnTo>
                  <a:pt x="0" y="9682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1772" y="390623"/>
            <a:ext cx="11145425" cy="250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05/</a:t>
            </a:r>
          </a:p>
          <a:p>
            <a:pPr algn="l">
              <a:lnSpc>
                <a:spcPts val="4800"/>
              </a:lnSpc>
            </a:pPr>
            <a:r>
              <a:rPr lang="en-US" sz="3429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Market Analysis and Competitive Landscape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276291" y="2924928"/>
            <a:ext cx="14314383" cy="648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435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Target Market Segments:</a:t>
            </a:r>
          </a:p>
          <a:p>
            <a:pPr algn="l" marL="1051797" indent="-350599" lvl="2">
              <a:lnSpc>
                <a:spcPts val="3410"/>
              </a:lnSpc>
              <a:buFont typeface="Arial"/>
              <a:buChar char="⚬"/>
            </a:pPr>
            <a:r>
              <a:rPr lang="en-US" b="true" sz="243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Individual Buyers and Sellers: Simplified, lower-cost transactions.</a:t>
            </a:r>
          </a:p>
          <a:p>
            <a:pPr algn="l" marL="1051797" indent="-350599" lvl="2">
              <a:lnSpc>
                <a:spcPts val="3410"/>
              </a:lnSpc>
              <a:buFont typeface="Arial"/>
              <a:buChar char="⚬"/>
            </a:pPr>
            <a:r>
              <a:rPr lang="en-US" b="true" sz="243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Real Estate Professionals: Advanced analytics and management tools.</a:t>
            </a:r>
          </a:p>
          <a:p>
            <a:pPr algn="l" marL="1051797" indent="-350599" lvl="2">
              <a:lnSpc>
                <a:spcPts val="3410"/>
              </a:lnSpc>
              <a:buFont typeface="Arial"/>
              <a:buChar char="⚬"/>
            </a:pPr>
            <a:r>
              <a:rPr lang="en-US" b="true" sz="243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Institutional Investors: Access to fractional ownership for broader portfolio diversification.</a:t>
            </a:r>
          </a:p>
          <a:p>
            <a:pPr algn="l">
              <a:lnSpc>
                <a:spcPts val="3410"/>
              </a:lnSpc>
            </a:pPr>
            <a:r>
              <a:rPr lang="en-US" sz="2435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Competitive Landscape:</a:t>
            </a:r>
          </a:p>
          <a:p>
            <a:pPr algn="l">
              <a:lnSpc>
                <a:spcPts val="3410"/>
              </a:lnSpc>
            </a:pPr>
            <a:r>
              <a:rPr lang="en-US" sz="2435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While some competitors like Propy and RealT offer blockchain-        based property solutions, BlockEstate differentiates itself by:</a:t>
            </a:r>
          </a:p>
          <a:p>
            <a:pPr algn="l" marL="1577695" indent="-394424" lvl="3">
              <a:lnSpc>
                <a:spcPts val="3410"/>
              </a:lnSpc>
              <a:buFont typeface="Arial"/>
              <a:buChar char="￭"/>
            </a:pPr>
            <a:r>
              <a:rPr lang="en-US" b="true" sz="243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Offering a wider range of premium services.</a:t>
            </a:r>
          </a:p>
          <a:p>
            <a:pPr algn="l" marL="1577695" indent="-394424" lvl="3">
              <a:lnSpc>
                <a:spcPts val="3410"/>
              </a:lnSpc>
              <a:buFont typeface="Arial"/>
              <a:buChar char="￭"/>
            </a:pPr>
            <a:r>
              <a:rPr lang="en-US" b="true" sz="243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Supporting tokenized ownership and fractional investment.</a:t>
            </a:r>
          </a:p>
          <a:p>
            <a:pPr algn="l" marL="1577695" indent="-394424" lvl="3">
              <a:lnSpc>
                <a:spcPts val="3410"/>
              </a:lnSpc>
              <a:buFont typeface="Arial"/>
              <a:buChar char="￭"/>
            </a:pPr>
            <a:r>
              <a:rPr lang="en-US" b="true" sz="2435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Leveraging a hybrid revenue model to appeal to diverse user needs.</a:t>
            </a:r>
          </a:p>
          <a:p>
            <a:pPr algn="l">
              <a:lnSpc>
                <a:spcPts val="341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803130" y="-6589368"/>
            <a:ext cx="8150860" cy="9125572"/>
          </a:xfrm>
          <a:custGeom>
            <a:avLst/>
            <a:gdLst/>
            <a:ahLst/>
            <a:cxnLst/>
            <a:rect r="r" b="b" t="t" l="l"/>
            <a:pathLst>
              <a:path h="9125572" w="8150860">
                <a:moveTo>
                  <a:pt x="0" y="0"/>
                </a:moveTo>
                <a:lnTo>
                  <a:pt x="8150859" y="0"/>
                </a:lnTo>
                <a:lnTo>
                  <a:pt x="8150859" y="9125572"/>
                </a:lnTo>
                <a:lnTo>
                  <a:pt x="0" y="9125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463353">
            <a:off x="15058454" y="5305752"/>
            <a:ext cx="6125257" cy="8229600"/>
          </a:xfrm>
          <a:custGeom>
            <a:avLst/>
            <a:gdLst/>
            <a:ahLst/>
            <a:cxnLst/>
            <a:rect r="r" b="b" t="t" l="l"/>
            <a:pathLst>
              <a:path h="8229600" w="6125257">
                <a:moveTo>
                  <a:pt x="0" y="0"/>
                </a:moveTo>
                <a:lnTo>
                  <a:pt x="6125257" y="0"/>
                </a:lnTo>
                <a:lnTo>
                  <a:pt x="612525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772195">
            <a:off x="-1431443" y="-3086100"/>
            <a:ext cx="5721112" cy="8229600"/>
          </a:xfrm>
          <a:custGeom>
            <a:avLst/>
            <a:gdLst/>
            <a:ahLst/>
            <a:cxnLst/>
            <a:rect r="r" b="b" t="t" l="l"/>
            <a:pathLst>
              <a:path h="8229600" w="5721112">
                <a:moveTo>
                  <a:pt x="0" y="0"/>
                </a:moveTo>
                <a:lnTo>
                  <a:pt x="5721113" y="0"/>
                </a:lnTo>
                <a:lnTo>
                  <a:pt x="5721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46553" y="568247"/>
            <a:ext cx="7383783" cy="384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23"/>
              </a:lnSpc>
            </a:pPr>
            <a:r>
              <a:rPr lang="en-US" sz="4231" b="true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06/</a:t>
            </a:r>
          </a:p>
          <a:p>
            <a:pPr algn="r">
              <a:lnSpc>
                <a:spcPts val="5923"/>
              </a:lnSpc>
            </a:pPr>
            <a:r>
              <a:rPr lang="en-US" b="true" sz="4231">
                <a:solidFill>
                  <a:srgbClr val="FFFFFF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Financial Projections and Funding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7664" y="2868552"/>
            <a:ext cx="14972673" cy="684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0645" indent="-230322" lvl="1">
              <a:lnSpc>
                <a:spcPts val="4139"/>
              </a:lnSpc>
              <a:buFont typeface="Arial"/>
              <a:buChar char="•"/>
            </a:pP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Funding Requirements:</a:t>
            </a:r>
          </a:p>
          <a:p>
            <a:pPr algn="l" marL="921289" indent="-307096" lvl="2">
              <a:lnSpc>
                <a:spcPts val="4139"/>
              </a:lnSpc>
              <a:buFont typeface="Arial"/>
              <a:buChar char="⚬"/>
            </a:pP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Total Required Investment: $2 million</a:t>
            </a:r>
          </a:p>
          <a:p>
            <a:pPr algn="l" marL="921289" indent="-307096" lvl="2">
              <a:lnSpc>
                <a:spcPts val="4139"/>
              </a:lnSpc>
              <a:buFont typeface="Arial"/>
              <a:buChar char="⚬"/>
            </a:pP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Allocation:</a:t>
            </a:r>
          </a:p>
          <a:p>
            <a:pPr algn="l" marL="1381934" indent="-345483" lvl="3">
              <a:lnSpc>
                <a:spcPts val="4139"/>
              </a:lnSpc>
              <a:buFont typeface="Arial"/>
              <a:buChar char="￭"/>
            </a:pP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Platform Development: $1 million</a:t>
            </a:r>
          </a:p>
          <a:p>
            <a:pPr algn="l" marL="1381934" indent="-345483" lvl="3">
              <a:lnSpc>
                <a:spcPts val="4139"/>
              </a:lnSpc>
              <a:buFont typeface="Arial"/>
              <a:buChar char="￭"/>
            </a:pP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Mark</a:t>
            </a: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eting and Customer Acquisition: $500,000</a:t>
            </a:r>
          </a:p>
          <a:p>
            <a:pPr algn="l" marL="1381934" indent="-345483" lvl="3">
              <a:lnSpc>
                <a:spcPts val="4139"/>
              </a:lnSpc>
              <a:buFont typeface="Arial"/>
              <a:buChar char="￭"/>
            </a:pP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Operations and Staffing: $300,000</a:t>
            </a:r>
          </a:p>
          <a:p>
            <a:pPr algn="l" marL="1381934" indent="-345483" lvl="3">
              <a:lnSpc>
                <a:spcPts val="4139"/>
              </a:lnSpc>
              <a:buFont typeface="Arial"/>
              <a:buChar char="￭"/>
            </a:pP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Legal and Compliance: $200,000</a:t>
            </a:r>
          </a:p>
          <a:p>
            <a:pPr algn="l" marL="460645" indent="-230322" lvl="1">
              <a:lnSpc>
                <a:spcPts val="4139"/>
              </a:lnSpc>
              <a:buFont typeface="Arial"/>
              <a:buChar char="•"/>
            </a:pP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Revenue Projections:</a:t>
            </a:r>
          </a:p>
          <a:p>
            <a:pPr algn="l" marL="921289" indent="-307096" lvl="2">
              <a:lnSpc>
                <a:spcPts val="4139"/>
              </a:lnSpc>
              <a:buFont typeface="Arial"/>
              <a:buChar char="⚬"/>
            </a:pP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Year 1: $1 million in revenue from transaction fees and basic subscriptions.</a:t>
            </a:r>
          </a:p>
          <a:p>
            <a:pPr algn="l" marL="921289" indent="-307096" lvl="2">
              <a:lnSpc>
                <a:spcPts val="4139"/>
              </a:lnSpc>
              <a:buFont typeface="Arial"/>
              <a:buChar char="⚬"/>
            </a:pP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Year 3: $5 million as the platform gains traction and premium services expand.</a:t>
            </a:r>
          </a:p>
          <a:p>
            <a:pPr algn="l" marL="921289" indent="-307096" lvl="2">
              <a:lnSpc>
                <a:spcPts val="4139"/>
              </a:lnSpc>
              <a:buFont typeface="Arial"/>
              <a:buChar char="⚬"/>
            </a:pPr>
            <a:r>
              <a:rPr lang="en-US" b="true" sz="2133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Year 5: $10 million from transaction fees, subscriptions, and premium services.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DAGVPIJ-quM</dc:identifier>
  <dcterms:modified xsi:type="dcterms:W3CDTF">2011-08-01T06:04:30Z</dcterms:modified>
  <cp:revision>1</cp:revision>
  <dc:title>end_itf</dc:title>
</cp:coreProperties>
</file>